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9" r:id="rId3"/>
    <p:sldId id="265" r:id="rId4"/>
    <p:sldId id="274" r:id="rId5"/>
    <p:sldId id="275" r:id="rId6"/>
    <p:sldId id="260" r:id="rId7"/>
    <p:sldId id="266" r:id="rId8"/>
    <p:sldId id="268" r:id="rId9"/>
    <p:sldId id="270" r:id="rId10"/>
    <p:sldId id="258" r:id="rId11"/>
    <p:sldId id="264" r:id="rId12"/>
    <p:sldId id="261" r:id="rId13"/>
    <p:sldId id="267" r:id="rId14"/>
    <p:sldId id="269" r:id="rId15"/>
    <p:sldId id="273" r:id="rId16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3" d="100"/>
          <a:sy n="73" d="100"/>
        </p:scale>
        <p:origin x="1080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njamin Daugreilh" userId="7165e0a5-b593-4f43-ab7c-fbec756d5e90" providerId="ADAL" clId="{D9A72E32-493D-40C1-BCF1-D7BC7D5DFA99}"/>
    <pc:docChg chg="modSld">
      <pc:chgData name="Benjamin Daugreilh" userId="7165e0a5-b593-4f43-ab7c-fbec756d5e90" providerId="ADAL" clId="{D9A72E32-493D-40C1-BCF1-D7BC7D5DFA99}" dt="2023-09-19T14:59:08.596" v="2" actId="20577"/>
      <pc:docMkLst>
        <pc:docMk/>
      </pc:docMkLst>
      <pc:sldChg chg="modSp mod">
        <pc:chgData name="Benjamin Daugreilh" userId="7165e0a5-b593-4f43-ab7c-fbec756d5e90" providerId="ADAL" clId="{D9A72E32-493D-40C1-BCF1-D7BC7D5DFA99}" dt="2023-09-19T14:59:08.596" v="2" actId="20577"/>
        <pc:sldMkLst>
          <pc:docMk/>
          <pc:sldMk cId="1096970001" sldId="256"/>
        </pc:sldMkLst>
        <pc:spChg chg="mod">
          <ac:chgData name="Benjamin Daugreilh" userId="7165e0a5-b593-4f43-ab7c-fbec756d5e90" providerId="ADAL" clId="{D9A72E32-493D-40C1-BCF1-D7BC7D5DFA99}" dt="2023-09-19T14:59:08.596" v="2" actId="20577"/>
          <ac:spMkLst>
            <pc:docMk/>
            <pc:sldMk cId="1096970001" sldId="256"/>
            <ac:spMk id="2" creationId="{00000000-0000-0000-0000-000000000000}"/>
          </ac:spMkLst>
        </pc:spChg>
      </pc:sldChg>
    </pc:docChg>
  </pc:docChgLst>
  <pc:docChgLst>
    <pc:chgData name="Daugreilh, Benjamin M" userId="7165e0a5-b593-4f43-ab7c-fbec756d5e90" providerId="ADAL" clId="{F581BAB0-1A3F-44BA-8388-85CB25808E20}"/>
    <pc:docChg chg="undo custSel addSection delSection">
      <pc:chgData name="Daugreilh, Benjamin M" userId="7165e0a5-b593-4f43-ab7c-fbec756d5e90" providerId="ADAL" clId="{F581BAB0-1A3F-44BA-8388-85CB25808E20}" dt="2022-09-27T17:04:51.117" v="1" actId="11230"/>
      <pc:docMkLst>
        <pc:docMk/>
      </pc:docMkLst>
    </pc:docChg>
  </pc:docChgLst>
  <pc:docChgLst>
    <pc:chgData name="Daugreilh, Benjamin M" userId="7165e0a5-b593-4f43-ab7c-fbec756d5e90" providerId="ADAL" clId="{6140D6CE-F97E-4DBE-BC5F-65E48F5A832E}"/>
    <pc:docChg chg="modSld">
      <pc:chgData name="Daugreilh, Benjamin M" userId="7165e0a5-b593-4f43-ab7c-fbec756d5e90" providerId="ADAL" clId="{6140D6CE-F97E-4DBE-BC5F-65E48F5A832E}" dt="2021-10-14T21:16:02.633" v="20" actId="20577"/>
      <pc:docMkLst>
        <pc:docMk/>
      </pc:docMkLst>
      <pc:sldChg chg="modSp mod">
        <pc:chgData name="Daugreilh, Benjamin M" userId="7165e0a5-b593-4f43-ab7c-fbec756d5e90" providerId="ADAL" clId="{6140D6CE-F97E-4DBE-BC5F-65E48F5A832E}" dt="2021-10-14T21:16:02.633" v="20" actId="20577"/>
        <pc:sldMkLst>
          <pc:docMk/>
          <pc:sldMk cId="2226569365" sldId="259"/>
        </pc:sldMkLst>
        <pc:spChg chg="mod">
          <ac:chgData name="Daugreilh, Benjamin M" userId="7165e0a5-b593-4f43-ab7c-fbec756d5e90" providerId="ADAL" clId="{6140D6CE-F97E-4DBE-BC5F-65E48F5A832E}" dt="2021-10-14T21:16:02.633" v="20" actId="20577"/>
          <ac:spMkLst>
            <pc:docMk/>
            <pc:sldMk cId="2226569365" sldId="259"/>
            <ac:spMk id="3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F108F-EA11-1A4D-BCBD-908BF8DD2F87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21FAC-CB15-6F42-A47E-2714E6573E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5454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F108F-EA11-1A4D-BCBD-908BF8DD2F87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21FAC-CB15-6F42-A47E-2714E6573E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796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F108F-EA11-1A4D-BCBD-908BF8DD2F87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21FAC-CB15-6F42-A47E-2714E6573E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09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F108F-EA11-1A4D-BCBD-908BF8DD2F87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21FAC-CB15-6F42-A47E-2714E6573E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8331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F108F-EA11-1A4D-BCBD-908BF8DD2F87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21FAC-CB15-6F42-A47E-2714E6573E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0701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F108F-EA11-1A4D-BCBD-908BF8DD2F87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21FAC-CB15-6F42-A47E-2714E6573E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410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F108F-EA11-1A4D-BCBD-908BF8DD2F87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21FAC-CB15-6F42-A47E-2714E6573E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449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F108F-EA11-1A4D-BCBD-908BF8DD2F87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21FAC-CB15-6F42-A47E-2714E6573E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6316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F108F-EA11-1A4D-BCBD-908BF8DD2F87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21FAC-CB15-6F42-A47E-2714E6573E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985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F108F-EA11-1A4D-BCBD-908BF8DD2F87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21FAC-CB15-6F42-A47E-2714E6573E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8178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F108F-EA11-1A4D-BCBD-908BF8DD2F87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21FAC-CB15-6F42-A47E-2714E6573E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482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9F108F-EA11-1A4D-BCBD-908BF8DD2F87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E21FAC-CB15-6F42-A47E-2714E6573E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980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696" y="819825"/>
            <a:ext cx="8999304" cy="2780625"/>
          </a:xfrm>
        </p:spPr>
        <p:txBody>
          <a:bodyPr>
            <a:normAutofit/>
          </a:bodyPr>
          <a:lstStyle/>
          <a:p>
            <a:r>
              <a:rPr lang="en-US" sz="8000" b="1" dirty="0" err="1">
                <a:latin typeface="Arial" panose="020B0604020202020204" pitchFamily="34" charset="0"/>
                <a:cs typeface="Arial" panose="020B0604020202020204" pitchFamily="34" charset="0"/>
              </a:rPr>
              <a:t>Lexique</a:t>
            </a:r>
            <a:r>
              <a:rPr lang="en-US" sz="8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0" b="1" dirty="0" err="1">
                <a:latin typeface="Arial" panose="020B0604020202020204" pitchFamily="34" charset="0"/>
                <a:cs typeface="Arial" panose="020B0604020202020204" pitchFamily="34" charset="0"/>
              </a:rPr>
              <a:t>Orthographe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886200"/>
            <a:ext cx="9144000" cy="1495697"/>
          </a:xfrm>
        </p:spPr>
        <p:txBody>
          <a:bodyPr>
            <a:normAutofit/>
          </a:bodyPr>
          <a:lstStyle/>
          <a:p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Unité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1, </a:t>
            </a:r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Semaine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10969700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4308"/>
            <a:ext cx="8229600" cy="1143000"/>
          </a:xfrm>
        </p:spPr>
        <p:txBody>
          <a:bodyPr>
            <a:noAutofit/>
          </a:bodyPr>
          <a:lstStyle/>
          <a:p>
            <a:r>
              <a:rPr lang="en-US" sz="8000" b="1" dirty="0">
                <a:latin typeface="Arial"/>
                <a:cs typeface="Arial"/>
              </a:rPr>
              <a:t>la </a:t>
            </a:r>
            <a:r>
              <a:rPr lang="en-US" sz="8000" b="1" dirty="0" err="1">
                <a:latin typeface="Arial"/>
                <a:cs typeface="Arial"/>
              </a:rPr>
              <a:t>montagne</a:t>
            </a:r>
            <a:endParaRPr lang="en-US" sz="8000" b="1" dirty="0"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9602" y="1677582"/>
            <a:ext cx="7224795" cy="776162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en-US" sz="4000" i="1" dirty="0" err="1">
                <a:latin typeface="Arial"/>
                <a:cs typeface="Arial"/>
              </a:rPr>
              <a:t>n.f.</a:t>
            </a:r>
            <a:r>
              <a:rPr lang="en-US" sz="4000" dirty="0">
                <a:latin typeface="Arial"/>
                <a:cs typeface="Arial"/>
              </a:rPr>
              <a:t> </a:t>
            </a:r>
            <a:r>
              <a:rPr lang="en-US" sz="4000" dirty="0" err="1">
                <a:latin typeface="Arial"/>
                <a:cs typeface="Arial"/>
              </a:rPr>
              <a:t>élévation</a:t>
            </a:r>
            <a:r>
              <a:rPr lang="en-US" sz="4000" dirty="0">
                <a:latin typeface="Arial"/>
                <a:cs typeface="Arial"/>
              </a:rPr>
              <a:t> du sol, naturelle et </a:t>
            </a:r>
            <a:r>
              <a:rPr lang="en-US" sz="4000" dirty="0" err="1">
                <a:latin typeface="Arial"/>
                <a:cs typeface="Arial"/>
              </a:rPr>
              <a:t>très</a:t>
            </a:r>
            <a:r>
              <a:rPr lang="en-US" sz="4000" dirty="0">
                <a:latin typeface="Arial"/>
                <a:cs typeface="Arial"/>
              </a:rPr>
              <a:t> </a:t>
            </a:r>
            <a:r>
              <a:rPr lang="en-US" sz="4000" dirty="0" err="1">
                <a:latin typeface="Arial"/>
                <a:cs typeface="Arial"/>
              </a:rPr>
              <a:t>importante</a:t>
            </a:r>
            <a:r>
              <a:rPr lang="en-US" sz="4000" dirty="0">
                <a:latin typeface="Arial"/>
                <a:cs typeface="Arial"/>
              </a:rPr>
              <a:t>.</a:t>
            </a:r>
          </a:p>
          <a:p>
            <a:pPr marL="0" indent="0">
              <a:buNone/>
            </a:pPr>
            <a:endParaRPr lang="en-US" sz="4000" dirty="0">
              <a:latin typeface="Arial"/>
              <a:cs typeface="Arial"/>
            </a:endParaRPr>
          </a:p>
          <a:p>
            <a:pPr marL="0" indent="0">
              <a:buNone/>
            </a:pPr>
            <a:endParaRPr lang="en-US" sz="4000" dirty="0">
              <a:latin typeface="Arial"/>
              <a:cs typeface="Arial"/>
            </a:endParaRPr>
          </a:p>
          <a:p>
            <a:pPr marL="0" indent="0">
              <a:buNone/>
            </a:pPr>
            <a:endParaRPr lang="en-US" sz="4000" dirty="0">
              <a:latin typeface="Arial"/>
              <a:cs typeface="Arial"/>
            </a:endParaRPr>
          </a:p>
          <a:p>
            <a:pPr marL="0" indent="0">
              <a:buNone/>
            </a:pPr>
            <a:endParaRPr lang="en-US" sz="4000" dirty="0">
              <a:latin typeface="Arial"/>
              <a:cs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71828" y="5670322"/>
            <a:ext cx="77302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/>
              <a:t>J’aime</a:t>
            </a:r>
            <a:r>
              <a:rPr lang="en-US" sz="4000" dirty="0"/>
              <a:t> skier dans la </a:t>
            </a:r>
            <a:r>
              <a:rPr lang="en-US" sz="4000" b="1" dirty="0" err="1"/>
              <a:t>montagne</a:t>
            </a:r>
            <a:r>
              <a:rPr lang="en-US" sz="4000" dirty="0"/>
              <a:t>.</a:t>
            </a:r>
          </a:p>
        </p:txBody>
      </p:sp>
      <p:pic>
        <p:nvPicPr>
          <p:cNvPr id="7" name="Picture 6" descr="A snow covered mountain&#10;&#10;Description automatically generated">
            <a:extLst>
              <a:ext uri="{FF2B5EF4-FFF2-40B4-BE49-F238E27FC236}">
                <a16:creationId xmlns:a16="http://schemas.microsoft.com/office/drawing/2014/main" id="{F7D3108F-F4BE-4122-9B73-EFBF4273BB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0979" y="2659382"/>
            <a:ext cx="6571908" cy="2648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1804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1911"/>
            <a:ext cx="8229600" cy="1143000"/>
          </a:xfrm>
        </p:spPr>
        <p:txBody>
          <a:bodyPr>
            <a:noAutofit/>
          </a:bodyPr>
          <a:lstStyle/>
          <a:p>
            <a:r>
              <a:rPr lang="en-US" sz="8000" b="1" dirty="0"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en-US" sz="8000" b="1" dirty="0" err="1">
                <a:latin typeface="Arial" panose="020B0604020202020204" pitchFamily="34" charset="0"/>
                <a:cs typeface="Arial" panose="020B0604020202020204" pitchFamily="34" charset="0"/>
              </a:rPr>
              <a:t>montagne</a:t>
            </a:r>
            <a:endParaRPr lang="en-US" sz="8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A snow covered mountain&#10;&#10;Description automatically generated">
            <a:extLst>
              <a:ext uri="{FF2B5EF4-FFF2-40B4-BE49-F238E27FC236}">
                <a16:creationId xmlns:a16="http://schemas.microsoft.com/office/drawing/2014/main" id="{38C3BBB5-A1BB-45AE-A069-3A5E097FE5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0979" y="2465342"/>
            <a:ext cx="6571908" cy="2648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641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b="1" dirty="0">
                <a:latin typeface="Arial" panose="020B0604020202020204" pitchFamily="34" charset="0"/>
                <a:cs typeface="Arial" panose="020B0604020202020204" pitchFamily="34" charset="0"/>
              </a:rPr>
              <a:t>chez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65764"/>
            <a:ext cx="8229600" cy="4983480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prep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 Dans la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demeure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ou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le local de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quelqu’un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Ce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soir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après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l’école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je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vais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rentrer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chez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moi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6" name="Picture 5" descr="A tree in front of a house&#10;&#10;Description automatically generated">
            <a:extLst>
              <a:ext uri="{FF2B5EF4-FFF2-40B4-BE49-F238E27FC236}">
                <a16:creationId xmlns:a16="http://schemas.microsoft.com/office/drawing/2014/main" id="{E5ECC9CF-7203-4AF6-B945-B3DE69F268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2528754"/>
            <a:ext cx="38100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7871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b="1" dirty="0">
                <a:latin typeface="Arial" panose="020B0604020202020204" pitchFamily="34" charset="0"/>
                <a:cs typeface="Arial" panose="020B0604020202020204" pitchFamily="34" charset="0"/>
              </a:rPr>
              <a:t>chez</a:t>
            </a:r>
          </a:p>
        </p:txBody>
      </p:sp>
      <p:pic>
        <p:nvPicPr>
          <p:cNvPr id="5" name="Picture 4" descr="A tree in front of a house&#10;&#10;Description automatically generated">
            <a:extLst>
              <a:ext uri="{FF2B5EF4-FFF2-40B4-BE49-F238E27FC236}">
                <a16:creationId xmlns:a16="http://schemas.microsoft.com/office/drawing/2014/main" id="{1F7E0C38-1EB3-4262-9F12-CD5AE02D28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7338" y="1985211"/>
            <a:ext cx="4647020" cy="3485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5873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391"/>
            <a:ext cx="8229600" cy="1583860"/>
          </a:xfrm>
        </p:spPr>
        <p:txBody>
          <a:bodyPr>
            <a:noAutofit/>
          </a:bodyPr>
          <a:lstStyle/>
          <a:p>
            <a:r>
              <a:rPr lang="en-US" sz="8000" b="1" dirty="0">
                <a:latin typeface="Arial"/>
                <a:cs typeface="Arial"/>
              </a:rPr>
              <a:t>Je </a:t>
            </a:r>
            <a:r>
              <a:rPr lang="en-US" sz="8000" b="1" dirty="0" err="1">
                <a:latin typeface="Arial"/>
                <a:cs typeface="Arial"/>
              </a:rPr>
              <a:t>suis</a:t>
            </a:r>
            <a:br>
              <a:rPr lang="en-US" sz="8000" b="1" dirty="0">
                <a:latin typeface="Arial"/>
                <a:cs typeface="Arial"/>
              </a:rPr>
            </a:br>
            <a:r>
              <a:rPr lang="en-US" sz="3200" b="1" dirty="0">
                <a:latin typeface="Arial"/>
                <a:cs typeface="Arial"/>
              </a:rPr>
              <a:t>(</a:t>
            </a:r>
            <a:r>
              <a:rPr lang="en-US" sz="3200" b="1" dirty="0" err="1">
                <a:latin typeface="Arial"/>
                <a:cs typeface="Arial"/>
              </a:rPr>
              <a:t>être</a:t>
            </a:r>
            <a:r>
              <a:rPr lang="en-US" sz="3200" b="1" dirty="0">
                <a:latin typeface="Arial"/>
                <a:cs typeface="Arial"/>
              </a:rPr>
              <a:t>)</a:t>
            </a:r>
            <a:endParaRPr lang="en-US" sz="8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381" y="2047686"/>
            <a:ext cx="8822352" cy="95540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70965" y="3274245"/>
            <a:ext cx="407110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Je </a:t>
            </a:r>
            <a:r>
              <a:rPr lang="en-US" sz="4000" b="1" dirty="0" err="1"/>
              <a:t>suis</a:t>
            </a:r>
            <a:r>
              <a:rPr lang="en-US" sz="4000" b="1" dirty="0"/>
              <a:t> </a:t>
            </a:r>
            <a:r>
              <a:rPr lang="en-US" sz="4000" dirty="0"/>
              <a:t>dans la </a:t>
            </a:r>
            <a:r>
              <a:rPr lang="en-US" sz="4000" dirty="0" err="1"/>
              <a:t>classe</a:t>
            </a:r>
            <a:r>
              <a:rPr lang="en-US" sz="4000" dirty="0"/>
              <a:t> de </a:t>
            </a:r>
            <a:r>
              <a:rPr lang="en-US" sz="4000" dirty="0" err="1"/>
              <a:t>Français</a:t>
            </a:r>
            <a:r>
              <a:rPr lang="en-US" sz="4000" dirty="0"/>
              <a:t> de monsieur Daugreilh.</a:t>
            </a:r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58827596-7127-499A-AEE6-72FD18E26A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0370" y="2796898"/>
            <a:ext cx="2909888" cy="3879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9067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654423"/>
            <a:ext cx="8229600" cy="1143000"/>
          </a:xfrm>
        </p:spPr>
        <p:txBody>
          <a:bodyPr>
            <a:noAutofit/>
          </a:bodyPr>
          <a:lstStyle/>
          <a:p>
            <a:r>
              <a:rPr lang="en-US" sz="8000" b="1" dirty="0">
                <a:latin typeface="Arial"/>
                <a:cs typeface="Arial"/>
              </a:rPr>
              <a:t>Je </a:t>
            </a:r>
            <a:r>
              <a:rPr lang="en-US" sz="8000" b="1" dirty="0" err="1">
                <a:latin typeface="Arial"/>
                <a:cs typeface="Arial"/>
              </a:rPr>
              <a:t>suis</a:t>
            </a:r>
            <a:br>
              <a:rPr lang="en-US" sz="8000" b="1" dirty="0">
                <a:latin typeface="Arial"/>
                <a:cs typeface="Arial"/>
              </a:rPr>
            </a:br>
            <a:r>
              <a:rPr lang="en-US" sz="3200" b="1" dirty="0">
                <a:latin typeface="Arial"/>
                <a:cs typeface="Arial"/>
              </a:rPr>
              <a:t>(</a:t>
            </a:r>
            <a:r>
              <a:rPr lang="en-US" sz="3200" b="1" dirty="0" err="1">
                <a:latin typeface="Arial"/>
                <a:cs typeface="Arial"/>
              </a:rPr>
              <a:t>être</a:t>
            </a:r>
            <a:r>
              <a:rPr lang="en-US" sz="3200" b="1" dirty="0">
                <a:latin typeface="Arial"/>
                <a:cs typeface="Arial"/>
              </a:rPr>
              <a:t>)</a:t>
            </a:r>
            <a:endParaRPr lang="en-US" sz="8000" b="1" dirty="0">
              <a:latin typeface="Arial"/>
              <a:cs typeface="Arial"/>
            </a:endParaRPr>
          </a:p>
        </p:txBody>
      </p:sp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B50EDE24-FE76-491E-8F7A-8DEE144A9F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2074" y="2417109"/>
            <a:ext cx="2839851" cy="3786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92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4814" y="274638"/>
            <a:ext cx="7873385" cy="1143000"/>
          </a:xfrm>
        </p:spPr>
        <p:txBody>
          <a:bodyPr>
            <a:noAutofit/>
          </a:bodyPr>
          <a:lstStyle/>
          <a:p>
            <a:r>
              <a:rPr lang="en-US" sz="8000" b="1" dirty="0" err="1">
                <a:latin typeface="Arial"/>
                <a:cs typeface="Arial"/>
              </a:rPr>
              <a:t>Est-ce</a:t>
            </a:r>
            <a:r>
              <a:rPr lang="en-US" sz="8000" b="1" dirty="0">
                <a:latin typeface="Arial"/>
                <a:cs typeface="Arial"/>
              </a:rPr>
              <a:t> </a:t>
            </a:r>
            <a:r>
              <a:rPr lang="en-US" sz="8000" b="1" dirty="0" err="1">
                <a:latin typeface="Arial"/>
                <a:cs typeface="Arial"/>
              </a:rPr>
              <a:t>que</a:t>
            </a:r>
            <a:r>
              <a:rPr lang="en-US" sz="8000" b="1" dirty="0">
                <a:latin typeface="Arial"/>
                <a:cs typeface="Arial"/>
              </a:rPr>
              <a:t>…?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4814" y="1590261"/>
            <a:ext cx="8101986" cy="101674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i="1" dirty="0">
                <a:latin typeface="Arial"/>
                <a:cs typeface="Arial"/>
              </a:rPr>
              <a:t>adv</a:t>
            </a:r>
            <a:r>
              <a:rPr lang="en-US" dirty="0">
                <a:latin typeface="Arial"/>
                <a:cs typeface="Arial"/>
              </a:rPr>
              <a:t>. </a:t>
            </a:r>
            <a:r>
              <a:rPr lang="en-US" dirty="0" err="1">
                <a:latin typeface="Arial"/>
                <a:cs typeface="Arial"/>
              </a:rPr>
              <a:t>s’emploie</a:t>
            </a:r>
            <a:r>
              <a:rPr lang="en-US" dirty="0">
                <a:latin typeface="Arial"/>
                <a:cs typeface="Arial"/>
              </a:rPr>
              <a:t> pour poser </a:t>
            </a:r>
            <a:r>
              <a:rPr lang="en-US" dirty="0" err="1">
                <a:latin typeface="Arial"/>
                <a:cs typeface="Arial"/>
              </a:rPr>
              <a:t>une</a:t>
            </a:r>
            <a:r>
              <a:rPr lang="en-US">
                <a:latin typeface="Arial"/>
                <a:cs typeface="Arial"/>
              </a:rPr>
              <a:t>                      </a:t>
            </a:r>
            <a:endParaRPr lang="en-US" dirty="0">
              <a:latin typeface="Arial"/>
              <a:cs typeface="Arial"/>
            </a:endParaRPr>
          </a:p>
          <a:p>
            <a:pPr marL="0" indent="0">
              <a:buNone/>
            </a:pPr>
            <a:endParaRPr lang="en-US" sz="4000" dirty="0">
              <a:latin typeface="Arial"/>
              <a:cs typeface="Arial"/>
            </a:endParaRPr>
          </a:p>
          <a:p>
            <a:pPr marL="0" indent="0">
              <a:buNone/>
            </a:pPr>
            <a:endParaRPr lang="en-US" sz="4000" dirty="0">
              <a:latin typeface="Arial"/>
              <a:cs typeface="Arial"/>
            </a:endParaRPr>
          </a:p>
          <a:p>
            <a:pPr marL="0" indent="0">
              <a:buNone/>
            </a:pPr>
            <a:endParaRPr lang="en-US" sz="4000" dirty="0">
              <a:latin typeface="Arial"/>
              <a:cs typeface="Arial"/>
            </a:endParaRPr>
          </a:p>
          <a:p>
            <a:pPr marL="0" indent="0">
              <a:buNone/>
            </a:pPr>
            <a:endParaRPr lang="en-US" sz="4000" dirty="0">
              <a:latin typeface="Arial"/>
              <a:cs typeface="Arial"/>
            </a:endParaRPr>
          </a:p>
          <a:p>
            <a:pPr marL="0" indent="0" algn="ctr">
              <a:buNone/>
            </a:pPr>
            <a:endParaRPr lang="en-US" sz="4000" b="1" dirty="0">
              <a:latin typeface="Arial"/>
              <a:cs typeface="Arial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9505" y="2440221"/>
            <a:ext cx="3784600" cy="2667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79260" y="5576009"/>
            <a:ext cx="72155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err="1">
                <a:latin typeface="Arial"/>
                <a:cs typeface="Arial"/>
              </a:rPr>
              <a:t>Est-ce</a:t>
            </a:r>
            <a:r>
              <a:rPr lang="en-US" sz="3600" b="1" dirty="0">
                <a:latin typeface="Arial"/>
                <a:cs typeface="Arial"/>
              </a:rPr>
              <a:t> </a:t>
            </a:r>
            <a:r>
              <a:rPr lang="en-US" sz="3600" b="1" dirty="0" err="1">
                <a:latin typeface="Arial"/>
                <a:cs typeface="Arial"/>
              </a:rPr>
              <a:t>que</a:t>
            </a:r>
            <a:r>
              <a:rPr lang="en-US" sz="3600" b="1" dirty="0">
                <a:latin typeface="Arial"/>
                <a:cs typeface="Arial"/>
              </a:rPr>
              <a:t> </a:t>
            </a:r>
            <a:r>
              <a:rPr lang="en-US" sz="3600" dirty="0">
                <a:latin typeface="Arial"/>
                <a:cs typeface="Arial"/>
              </a:rPr>
              <a:t>la </a:t>
            </a:r>
            <a:r>
              <a:rPr lang="en-US" sz="3600" dirty="0" err="1">
                <a:latin typeface="Arial"/>
                <a:cs typeface="Arial"/>
              </a:rPr>
              <a:t>fille</a:t>
            </a:r>
            <a:r>
              <a:rPr lang="en-US" sz="3600" dirty="0">
                <a:latin typeface="Arial"/>
                <a:cs typeface="Arial"/>
              </a:rPr>
              <a:t> </a:t>
            </a:r>
            <a:r>
              <a:rPr lang="en-US" sz="3600" dirty="0" err="1">
                <a:latin typeface="Arial"/>
                <a:cs typeface="Arial"/>
              </a:rPr>
              <a:t>sait</a:t>
            </a:r>
            <a:r>
              <a:rPr lang="en-US" sz="3600" dirty="0">
                <a:latin typeface="Arial"/>
                <a:cs typeface="Arial"/>
              </a:rPr>
              <a:t> la </a:t>
            </a:r>
            <a:r>
              <a:rPr lang="en-US" sz="3600" dirty="0" err="1">
                <a:latin typeface="Arial"/>
                <a:cs typeface="Arial"/>
              </a:rPr>
              <a:t>réponse</a:t>
            </a:r>
            <a:r>
              <a:rPr lang="en-US" sz="3600" dirty="0">
                <a:latin typeface="Arial"/>
                <a:cs typeface="Arial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22265693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b="1" dirty="0" err="1">
                <a:latin typeface="Arial" panose="020B0604020202020204" pitchFamily="34" charset="0"/>
                <a:cs typeface="Arial" panose="020B0604020202020204" pitchFamily="34" charset="0"/>
              </a:rPr>
              <a:t>Est-ce</a:t>
            </a:r>
            <a:r>
              <a:rPr lang="en-US" sz="8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0" b="1" dirty="0" err="1">
                <a:latin typeface="Arial" panose="020B0604020202020204" pitchFamily="34" charset="0"/>
                <a:cs typeface="Arial" panose="020B0604020202020204" pitchFamily="34" charset="0"/>
              </a:rPr>
              <a:t>que</a:t>
            </a:r>
            <a:r>
              <a:rPr lang="en-US" sz="8000" b="1" dirty="0">
                <a:latin typeface="Arial" panose="020B0604020202020204" pitchFamily="34" charset="0"/>
                <a:cs typeface="Arial" panose="020B0604020202020204" pitchFamily="34" charset="0"/>
              </a:rPr>
              <a:t>…?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57525" y="2104370"/>
            <a:ext cx="5628949" cy="3961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3190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4814" y="274638"/>
            <a:ext cx="7873385" cy="1143000"/>
          </a:xfrm>
        </p:spPr>
        <p:txBody>
          <a:bodyPr>
            <a:noAutofit/>
          </a:bodyPr>
          <a:lstStyle/>
          <a:p>
            <a:r>
              <a:rPr lang="en-US" sz="8000" b="1" dirty="0" err="1">
                <a:latin typeface="Arial"/>
                <a:cs typeface="Arial"/>
              </a:rPr>
              <a:t>C’est</a:t>
            </a:r>
            <a:endParaRPr lang="en-US" sz="8000" b="1" dirty="0"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4814" y="1590261"/>
            <a:ext cx="8101986" cy="101674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i="1" dirty="0">
                <a:latin typeface="Arial"/>
                <a:cs typeface="Arial"/>
              </a:rPr>
              <a:t>pr. dem + v. </a:t>
            </a:r>
            <a:endParaRPr lang="en-US" sz="4000" dirty="0">
              <a:latin typeface="Arial"/>
              <a:cs typeface="Arial"/>
            </a:endParaRPr>
          </a:p>
          <a:p>
            <a:pPr marL="0" indent="0">
              <a:buNone/>
            </a:pPr>
            <a:endParaRPr lang="en-US" sz="4000" dirty="0">
              <a:latin typeface="Arial"/>
              <a:cs typeface="Arial"/>
            </a:endParaRPr>
          </a:p>
          <a:p>
            <a:pPr marL="0" indent="0">
              <a:buNone/>
            </a:pPr>
            <a:endParaRPr lang="en-US" sz="4000" dirty="0">
              <a:latin typeface="Arial"/>
              <a:cs typeface="Arial"/>
            </a:endParaRPr>
          </a:p>
          <a:p>
            <a:pPr marL="0" indent="0">
              <a:buNone/>
            </a:pPr>
            <a:endParaRPr lang="en-US" sz="4000" dirty="0">
              <a:latin typeface="Arial"/>
              <a:cs typeface="Arial"/>
            </a:endParaRPr>
          </a:p>
          <a:p>
            <a:pPr marL="0" indent="0" algn="ctr">
              <a:buNone/>
            </a:pPr>
            <a:endParaRPr lang="en-US" sz="4000" b="1" dirty="0">
              <a:latin typeface="Arial"/>
              <a:cs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0578" y="5576009"/>
            <a:ext cx="80329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err="1">
                <a:latin typeface="Arial"/>
                <a:cs typeface="Arial"/>
              </a:rPr>
              <a:t>C’est</a:t>
            </a:r>
            <a:r>
              <a:rPr lang="en-US" sz="3600" b="1" dirty="0">
                <a:latin typeface="Arial"/>
                <a:cs typeface="Arial"/>
              </a:rPr>
              <a:t> </a:t>
            </a:r>
            <a:r>
              <a:rPr lang="en-US" sz="3600" dirty="0" err="1">
                <a:latin typeface="Arial"/>
                <a:cs typeface="Arial"/>
              </a:rPr>
              <a:t>gentil</a:t>
            </a:r>
            <a:r>
              <a:rPr lang="en-US" sz="3600" dirty="0">
                <a:latin typeface="Arial"/>
                <a:cs typeface="Arial"/>
              </a:rPr>
              <a:t> </a:t>
            </a:r>
            <a:r>
              <a:rPr lang="en-US" sz="3600" dirty="0" err="1">
                <a:latin typeface="Arial"/>
                <a:cs typeface="Arial"/>
              </a:rPr>
              <a:t>d’aider</a:t>
            </a:r>
            <a:r>
              <a:rPr lang="en-US" sz="3600" dirty="0">
                <a:latin typeface="Arial"/>
                <a:cs typeface="Arial"/>
              </a:rPr>
              <a:t> les </a:t>
            </a:r>
            <a:r>
              <a:rPr lang="en-US" sz="3600" dirty="0" err="1">
                <a:latin typeface="Arial"/>
                <a:cs typeface="Arial"/>
              </a:rPr>
              <a:t>autres</a:t>
            </a:r>
            <a:r>
              <a:rPr lang="en-US" sz="3600" dirty="0">
                <a:latin typeface="Arial"/>
                <a:cs typeface="Arial"/>
              </a:rPr>
              <a:t> </a:t>
            </a:r>
            <a:r>
              <a:rPr lang="en-US" sz="3600" dirty="0" err="1">
                <a:latin typeface="Arial"/>
                <a:cs typeface="Arial"/>
              </a:rPr>
              <a:t>élèves</a:t>
            </a:r>
            <a:r>
              <a:rPr lang="en-US" sz="3600" dirty="0">
                <a:latin typeface="Arial"/>
                <a:cs typeface="Arial"/>
              </a:rPr>
              <a:t>?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51026B7-9E23-4294-9493-55F4A5B616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6270" y="2357437"/>
            <a:ext cx="2931459" cy="2944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7503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4814" y="561509"/>
            <a:ext cx="7873385" cy="1143000"/>
          </a:xfrm>
        </p:spPr>
        <p:txBody>
          <a:bodyPr>
            <a:noAutofit/>
          </a:bodyPr>
          <a:lstStyle/>
          <a:p>
            <a:r>
              <a:rPr lang="en-US" sz="8000" b="1" dirty="0" err="1">
                <a:latin typeface="Arial"/>
                <a:cs typeface="Arial"/>
              </a:rPr>
              <a:t>C’est</a:t>
            </a:r>
            <a:endParaRPr lang="en-US" sz="8000" b="1" dirty="0">
              <a:latin typeface="Arial"/>
              <a:cs typeface="Arial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1D1AD9C-3D02-4BDA-AEC3-CE2B529F80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6270" y="2357437"/>
            <a:ext cx="2931459" cy="2944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4708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2286" y="297338"/>
            <a:ext cx="7234997" cy="1252728"/>
          </a:xfrm>
        </p:spPr>
        <p:txBody>
          <a:bodyPr>
            <a:noAutofit/>
          </a:bodyPr>
          <a:lstStyle/>
          <a:p>
            <a:r>
              <a:rPr lang="en-US" sz="8000" b="1" dirty="0" err="1">
                <a:latin typeface="Arial"/>
                <a:cs typeface="Arial"/>
              </a:rPr>
              <a:t>Aujourd’hui</a:t>
            </a:r>
            <a:endParaRPr lang="en-US" sz="8000" b="1" dirty="0"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081099" cy="90653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500" i="1" dirty="0">
                <a:latin typeface="Arial"/>
                <a:cs typeface="Arial"/>
              </a:rPr>
              <a:t>adv</a:t>
            </a:r>
            <a:r>
              <a:rPr lang="en-US" sz="3500" dirty="0">
                <a:latin typeface="Arial"/>
                <a:cs typeface="Arial"/>
              </a:rPr>
              <a:t>. Le jour </a:t>
            </a:r>
            <a:r>
              <a:rPr lang="en-US" sz="3500" dirty="0" err="1">
                <a:latin typeface="Arial"/>
                <a:cs typeface="Arial"/>
              </a:rPr>
              <a:t>où</a:t>
            </a:r>
            <a:r>
              <a:rPr lang="en-US" sz="3500" dirty="0">
                <a:latin typeface="Arial"/>
                <a:cs typeface="Arial"/>
              </a:rPr>
              <a:t> nous </a:t>
            </a:r>
            <a:r>
              <a:rPr lang="en-US" sz="3500" dirty="0" err="1">
                <a:latin typeface="Arial"/>
                <a:cs typeface="Arial"/>
              </a:rPr>
              <a:t>sommes</a:t>
            </a:r>
            <a:endParaRPr lang="en-US" sz="3500" dirty="0">
              <a:latin typeface="Arial"/>
              <a:cs typeface="Arial"/>
            </a:endParaRPr>
          </a:p>
          <a:p>
            <a:pPr marL="0" indent="0" algn="ctr">
              <a:buNone/>
            </a:pPr>
            <a:endParaRPr lang="en-US" sz="3600" dirty="0">
              <a:latin typeface="Arial"/>
              <a:cs typeface="Arial"/>
            </a:endParaRPr>
          </a:p>
          <a:p>
            <a:pPr marL="0" indent="0" algn="ctr">
              <a:buNone/>
            </a:pPr>
            <a:endParaRPr lang="en-US" sz="3600" dirty="0">
              <a:latin typeface="Arial"/>
              <a:cs typeface="Arial"/>
            </a:endParaRPr>
          </a:p>
          <a:p>
            <a:pPr marL="0" indent="0" algn="ctr">
              <a:buNone/>
            </a:pPr>
            <a:endParaRPr lang="en-US" sz="3600" dirty="0">
              <a:latin typeface="Arial"/>
              <a:cs typeface="Arial"/>
            </a:endParaRPr>
          </a:p>
          <a:p>
            <a:pPr marL="0" indent="0" algn="ctr">
              <a:buNone/>
            </a:pPr>
            <a:endParaRPr lang="en-US" sz="3600" dirty="0">
              <a:latin typeface="Arial"/>
              <a:cs typeface="Arial"/>
            </a:endParaRPr>
          </a:p>
          <a:p>
            <a:pPr marL="0" indent="0" algn="ctr">
              <a:buNone/>
            </a:pPr>
            <a:endParaRPr lang="en-US" sz="3600" dirty="0">
              <a:latin typeface="Arial"/>
              <a:cs typeface="Arial"/>
            </a:endParaRPr>
          </a:p>
          <a:p>
            <a:pPr marL="0" indent="0" algn="ctr">
              <a:buNone/>
            </a:pPr>
            <a:endParaRPr lang="en-US" sz="3600" dirty="0">
              <a:latin typeface="Arial"/>
              <a:cs typeface="Arial"/>
            </a:endParaRPr>
          </a:p>
          <a:p>
            <a:pPr marL="0" indent="0">
              <a:buNone/>
            </a:pPr>
            <a:endParaRPr lang="en-US" sz="4000" dirty="0">
              <a:latin typeface="Arial"/>
              <a:cs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53683" y="5347694"/>
            <a:ext cx="61990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/>
              <a:t>Aujourd’hui</a:t>
            </a:r>
            <a:r>
              <a:rPr lang="en-US" sz="3600" b="1" dirty="0"/>
              <a:t> </a:t>
            </a:r>
            <a:r>
              <a:rPr lang="en-US" sz="3600" dirty="0"/>
              <a:t>nous </a:t>
            </a:r>
            <a:r>
              <a:rPr lang="en-US" sz="3600" dirty="0" err="1"/>
              <a:t>allons</a:t>
            </a:r>
            <a:r>
              <a:rPr lang="en-US" sz="3600" dirty="0"/>
              <a:t> au </a:t>
            </a:r>
            <a:r>
              <a:rPr lang="en-US" sz="3600" dirty="0" err="1"/>
              <a:t>Musée</a:t>
            </a:r>
            <a:r>
              <a:rPr lang="en-US" sz="3600" dirty="0"/>
              <a:t> avec ma </a:t>
            </a:r>
            <a:r>
              <a:rPr lang="en-US" sz="3600" dirty="0" err="1"/>
              <a:t>famille</a:t>
            </a:r>
            <a:r>
              <a:rPr lang="en-US" sz="3600" dirty="0"/>
              <a:t>.</a:t>
            </a:r>
            <a:endParaRPr lang="en-US" dirty="0"/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56C9D8F2-727E-4AFB-A772-673A3687BB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6228" y="2300287"/>
            <a:ext cx="3531544" cy="2957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8717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b="1" dirty="0" err="1">
                <a:latin typeface="Arial" panose="020B0604020202020204" pitchFamily="34" charset="0"/>
                <a:cs typeface="Arial" panose="020B0604020202020204" pitchFamily="34" charset="0"/>
              </a:rPr>
              <a:t>Aujourd’hui</a:t>
            </a:r>
            <a:endParaRPr lang="en-US" sz="8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88904539-2E86-44A4-AA5E-6150242262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4240" y="1903245"/>
            <a:ext cx="4235519" cy="3547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1220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2523" y="265180"/>
            <a:ext cx="6694252" cy="1143000"/>
          </a:xfrm>
        </p:spPr>
        <p:txBody>
          <a:bodyPr>
            <a:noAutofit/>
          </a:bodyPr>
          <a:lstStyle/>
          <a:p>
            <a:r>
              <a:rPr lang="en-US" sz="8000" b="1" dirty="0" err="1">
                <a:latin typeface="Arial" panose="020B0604020202020204" pitchFamily="34" charset="0"/>
                <a:cs typeface="Arial" panose="020B0604020202020204" pitchFamily="34" charset="0"/>
              </a:rPr>
              <a:t>aussi</a:t>
            </a:r>
            <a:endParaRPr lang="en-US" sz="8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873" y="1402515"/>
            <a:ext cx="7667551" cy="914824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adv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Indique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une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quantité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ou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une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qualité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égale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un fait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identique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buNone/>
            </a:pP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38223" y="5253681"/>
            <a:ext cx="76675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Arial"/>
                <a:cs typeface="Arial"/>
              </a:rPr>
              <a:t>Il y </a:t>
            </a:r>
            <a:r>
              <a:rPr lang="en-US" sz="4000" dirty="0" err="1">
                <a:latin typeface="Arial"/>
                <a:cs typeface="Arial"/>
              </a:rPr>
              <a:t>avait</a:t>
            </a:r>
            <a:r>
              <a:rPr lang="en-US" sz="4000" dirty="0">
                <a:latin typeface="Arial"/>
                <a:cs typeface="Arial"/>
              </a:rPr>
              <a:t> des enfants à Lagoon, et des </a:t>
            </a:r>
            <a:r>
              <a:rPr lang="en-US" sz="4000" dirty="0" err="1">
                <a:latin typeface="Arial"/>
                <a:cs typeface="Arial"/>
              </a:rPr>
              <a:t>adultes</a:t>
            </a:r>
            <a:r>
              <a:rPr lang="en-US" sz="4000" dirty="0">
                <a:latin typeface="Arial"/>
                <a:cs typeface="Arial"/>
              </a:rPr>
              <a:t> </a:t>
            </a:r>
            <a:r>
              <a:rPr lang="en-US" sz="4000" b="1" dirty="0" err="1">
                <a:latin typeface="Arial"/>
                <a:cs typeface="Arial"/>
              </a:rPr>
              <a:t>aussi</a:t>
            </a:r>
            <a:r>
              <a:rPr lang="en-US" sz="4000" dirty="0">
                <a:latin typeface="Arial"/>
                <a:cs typeface="Arial"/>
              </a:rPr>
              <a:t>.</a:t>
            </a:r>
          </a:p>
        </p:txBody>
      </p:sp>
      <p:pic>
        <p:nvPicPr>
          <p:cNvPr id="8" name="Picture 7" descr="A rainbow in the sky&#10;&#10;Description automatically generated">
            <a:extLst>
              <a:ext uri="{FF2B5EF4-FFF2-40B4-BE49-F238E27FC236}">
                <a16:creationId xmlns:a16="http://schemas.microsoft.com/office/drawing/2014/main" id="{CC3D1A54-ED15-4129-934A-8DC6B11E8B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0379" y="2317339"/>
            <a:ext cx="4090877" cy="2557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6123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5941" y="274638"/>
            <a:ext cx="6593998" cy="1143000"/>
          </a:xfrm>
        </p:spPr>
        <p:txBody>
          <a:bodyPr>
            <a:noAutofit/>
          </a:bodyPr>
          <a:lstStyle/>
          <a:p>
            <a:r>
              <a:rPr lang="en-US" sz="8000" b="1" dirty="0" err="1">
                <a:latin typeface="Arial" panose="020B0604020202020204" pitchFamily="34" charset="0"/>
                <a:cs typeface="Arial" panose="020B0604020202020204" pitchFamily="34" charset="0"/>
              </a:rPr>
              <a:t>aussi</a:t>
            </a:r>
            <a:endParaRPr lang="en-US" sz="8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005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A rainbow in the sky&#10;&#10;Description automatically generated">
            <a:extLst>
              <a:ext uri="{FF2B5EF4-FFF2-40B4-BE49-F238E27FC236}">
                <a16:creationId xmlns:a16="http://schemas.microsoft.com/office/drawing/2014/main" id="{0129C872-04DB-47E9-A980-2BF8332EFC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0379" y="2317339"/>
            <a:ext cx="4090877" cy="2557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728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1041</TotalTime>
  <Words>160</Words>
  <Application>Microsoft Office PowerPoint</Application>
  <PresentationFormat>On-screen Show (4:3)</PresentationFormat>
  <Paragraphs>56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Calibri</vt:lpstr>
      <vt:lpstr>Office Theme</vt:lpstr>
      <vt:lpstr>Lexique Orthographe</vt:lpstr>
      <vt:lpstr>Est-ce que…?</vt:lpstr>
      <vt:lpstr>Est-ce que…?</vt:lpstr>
      <vt:lpstr>C’est</vt:lpstr>
      <vt:lpstr>C’est</vt:lpstr>
      <vt:lpstr>Aujourd’hui</vt:lpstr>
      <vt:lpstr>Aujourd’hui</vt:lpstr>
      <vt:lpstr>aussi</vt:lpstr>
      <vt:lpstr>aussi</vt:lpstr>
      <vt:lpstr>la montagne</vt:lpstr>
      <vt:lpstr>la montagne</vt:lpstr>
      <vt:lpstr>chez</vt:lpstr>
      <vt:lpstr>chez</vt:lpstr>
      <vt:lpstr>Je suis (être)</vt:lpstr>
      <vt:lpstr>Je suis (être)</vt:lpstr>
    </vt:vector>
  </TitlesOfParts>
  <Company>The French Teacher.com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LEXIQUE</dc:title>
  <dc:creator>Georgia Geerlings</dc:creator>
  <cp:lastModifiedBy>Benjamin Daugreilh</cp:lastModifiedBy>
  <cp:revision>65</cp:revision>
  <cp:lastPrinted>2017-10-11T15:53:17Z</cp:lastPrinted>
  <dcterms:created xsi:type="dcterms:W3CDTF">2015-08-21T01:13:32Z</dcterms:created>
  <dcterms:modified xsi:type="dcterms:W3CDTF">2023-09-19T14:59:16Z</dcterms:modified>
</cp:coreProperties>
</file>